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handoutMasterIdLst>
    <p:handoutMasterId r:id="rId14"/>
  </p:handoutMasterIdLst>
  <p:sldIdLst>
    <p:sldId id="256" r:id="rId2"/>
    <p:sldId id="257" r:id="rId3"/>
    <p:sldId id="269" r:id="rId4"/>
    <p:sldId id="258" r:id="rId5"/>
    <p:sldId id="261" r:id="rId6"/>
    <p:sldId id="263" r:id="rId7"/>
    <p:sldId id="259" r:id="rId8"/>
    <p:sldId id="268" r:id="rId9"/>
    <p:sldId id="265" r:id="rId10"/>
    <p:sldId id="264" r:id="rId11"/>
    <p:sldId id="260" r:id="rId12"/>
    <p:sldId id="266" r:id="rId13"/>
  </p:sldIdLst>
  <p:sldSz cx="9144000" cy="6858000" type="screen4x3"/>
  <p:notesSz cx="6888163" cy="100187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0127E995-1AE6-41D7-B554-F5ED86595FA8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C7911751-9BD7-41F0-A024-5D9375F80B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9098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CD7-79EC-411B-8EA5-74FF639E775B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B3A5-2AA6-41CF-BB77-110C6555C31A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CD7-79EC-411B-8EA5-74FF639E775B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B3A5-2AA6-41CF-BB77-110C6555C31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CD7-79EC-411B-8EA5-74FF639E775B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B3A5-2AA6-41CF-BB77-110C6555C31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CD7-79EC-411B-8EA5-74FF639E775B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B3A5-2AA6-41CF-BB77-110C6555C31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CD7-79EC-411B-8EA5-74FF639E775B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B3A5-2AA6-41CF-BB77-110C6555C31A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CD7-79EC-411B-8EA5-74FF639E775B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B3A5-2AA6-41CF-BB77-110C6555C31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CD7-79EC-411B-8EA5-74FF639E775B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B3A5-2AA6-41CF-BB77-110C6555C31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CD7-79EC-411B-8EA5-74FF639E775B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B3A5-2AA6-41CF-BB77-110C6555C31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CD7-79EC-411B-8EA5-74FF639E775B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B3A5-2AA6-41CF-BB77-110C6555C31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CD7-79EC-411B-8EA5-74FF639E775B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B3A5-2AA6-41CF-BB77-110C6555C31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CD7-79EC-411B-8EA5-74FF639E775B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F7B3A5-2AA6-41CF-BB77-110C6555C31A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F39CD7-79EC-411B-8EA5-74FF639E775B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F7B3A5-2AA6-41CF-BB77-110C6555C31A}" type="slidenum">
              <a:rPr lang="de-DE" smtClean="0"/>
              <a:t>‹Nr.›</a:t>
            </a:fld>
            <a:endParaRPr lang="de-D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116832"/>
          </a:xfrm>
        </p:spPr>
        <p:txBody>
          <a:bodyPr>
            <a:normAutofit/>
          </a:bodyPr>
          <a:lstStyle/>
          <a:p>
            <a:r>
              <a:rPr lang="de-DE" sz="6600" dirty="0" smtClean="0"/>
              <a:t>Wege aus der Sucht</a:t>
            </a:r>
            <a:endParaRPr lang="de-DE" sz="6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5800" y="2658616"/>
            <a:ext cx="7772400" cy="2116832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dirty="0" smtClean="0"/>
              <a:t>Uwe Walter</a:t>
            </a:r>
          </a:p>
          <a:p>
            <a:r>
              <a:rPr lang="de-DE" sz="3600" dirty="0" smtClean="0"/>
              <a:t>Help-Center e. V.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62767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043608" y="704088"/>
            <a:ext cx="7643192" cy="1140736"/>
          </a:xfrm>
        </p:spPr>
        <p:txBody>
          <a:bodyPr/>
          <a:lstStyle/>
          <a:p>
            <a:r>
              <a:rPr lang="de-DE" dirty="0" smtClean="0"/>
              <a:t>Grenzen</a:t>
            </a: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043608" y="2132856"/>
            <a:ext cx="7643192" cy="4191744"/>
          </a:xfrm>
        </p:spPr>
        <p:txBody>
          <a:bodyPr>
            <a:normAutofit lnSpcReduction="10000"/>
          </a:bodyPr>
          <a:lstStyle/>
          <a:p>
            <a:r>
              <a:rPr lang="de-DE" sz="3600" dirty="0" smtClean="0"/>
              <a:t>Zu viel „Nächstenliebe“</a:t>
            </a:r>
          </a:p>
          <a:p>
            <a:r>
              <a:rPr lang="de-DE" sz="3600" dirty="0" err="1" smtClean="0"/>
              <a:t>Subsidarität</a:t>
            </a:r>
            <a:r>
              <a:rPr lang="de-DE" sz="3600" dirty="0" smtClean="0"/>
              <a:t> beachten (Selbsthilfe, Familie, Gemeinde, Help-Center) NICHT Ausnutzen lassen</a:t>
            </a:r>
          </a:p>
          <a:p>
            <a:r>
              <a:rPr lang="de-DE" sz="3600" dirty="0" smtClean="0"/>
              <a:t>Wohnortwechsel nötig (Drogen, Alkohol)</a:t>
            </a:r>
          </a:p>
          <a:p>
            <a:r>
              <a:rPr lang="de-DE" sz="3600" dirty="0" smtClean="0"/>
              <a:t>Keine Zeit, Keine Kraft </a:t>
            </a:r>
          </a:p>
        </p:txBody>
      </p:sp>
    </p:spTree>
    <p:extLst>
      <p:ext uri="{BB962C8B-B14F-4D97-AF65-F5344CB8AC3E}">
        <p14:creationId xmlns:p14="http://schemas.microsoft.com/office/powerpoint/2010/main" val="142902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500776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  Therapieeinrichtung – wann?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971600" y="2636912"/>
            <a:ext cx="7715200" cy="3759696"/>
          </a:xfrm>
        </p:spPr>
        <p:txBody>
          <a:bodyPr>
            <a:normAutofit/>
          </a:bodyPr>
          <a:lstStyle/>
          <a:p>
            <a:pPr lvl="0"/>
            <a:r>
              <a:rPr lang="de-DE" sz="4000" dirty="0"/>
              <a:t>Zeitmangel</a:t>
            </a:r>
          </a:p>
          <a:p>
            <a:pPr lvl="0"/>
            <a:r>
              <a:rPr lang="de-DE" sz="4000" dirty="0" smtClean="0"/>
              <a:t>Kräftemangel </a:t>
            </a:r>
            <a:endParaRPr lang="de-DE" sz="4000" dirty="0"/>
          </a:p>
          <a:p>
            <a:pPr lvl="0"/>
            <a:r>
              <a:rPr lang="de-DE" sz="4000" dirty="0"/>
              <a:t>Fehlende Kompetenz</a:t>
            </a:r>
          </a:p>
          <a:p>
            <a:pPr lvl="0"/>
            <a:r>
              <a:rPr lang="de-DE" sz="4000" dirty="0"/>
              <a:t>Fehlende Abschottung</a:t>
            </a:r>
          </a:p>
          <a:p>
            <a:pPr marL="0" indent="0">
              <a:buNone/>
            </a:pP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16659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  </a:t>
            </a: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971600" y="2276872"/>
            <a:ext cx="7715200" cy="4119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 dirty="0"/>
              <a:t>Wenn eine feste Tagesstruktur nicht gegeben ist, dann sollte eine Einrichtung gewählt werden, in der der Süchtige Hilfe erhält.</a:t>
            </a:r>
          </a:p>
          <a:p>
            <a:pPr marL="0" indent="0">
              <a:buNone/>
            </a:pP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11446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83568" y="1412776"/>
            <a:ext cx="8291264" cy="3888432"/>
          </a:xfrm>
        </p:spPr>
        <p:txBody>
          <a:bodyPr>
            <a:normAutofit fontScale="90000"/>
          </a:bodyPr>
          <a:lstStyle/>
          <a:p>
            <a:r>
              <a:rPr lang="de-DE" sz="4400" b="1" i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Und saufet euch nicht voll Wein, </a:t>
            </a:r>
            <a:br>
              <a:rPr lang="de-DE" sz="4400" b="1" i="1" dirty="0" smtClean="0">
                <a:solidFill>
                  <a:schemeClr val="tx1"/>
                </a:solidFill>
                <a:latin typeface="Constantia" panose="02030602050306030303" pitchFamily="18" charset="0"/>
              </a:rPr>
            </a:br>
            <a:r>
              <a:rPr lang="de-DE" sz="4400" b="1" i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woraus ein unordentliches Leben folgt, sondern werdet voll Geistes. </a:t>
            </a:r>
            <a:r>
              <a:rPr lang="de-DE" sz="3600" b="1" i="1" dirty="0">
                <a:solidFill>
                  <a:schemeClr val="tx1"/>
                </a:solidFill>
                <a:latin typeface="Constantia" panose="02030602050306030303" pitchFamily="18" charset="0"/>
              </a:rPr>
              <a:t>	</a:t>
            </a:r>
            <a:r>
              <a:rPr lang="de-DE" sz="3600" b="1" i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						</a:t>
            </a:r>
            <a:r>
              <a:rPr lang="de-DE" sz="3200" b="1" i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Eph. 5,18</a:t>
            </a:r>
            <a:r>
              <a:rPr lang="de-DE" sz="3600" b="1" i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 </a:t>
            </a:r>
            <a:r>
              <a:rPr lang="de-DE" sz="3600" dirty="0">
                <a:solidFill>
                  <a:schemeClr val="tx1"/>
                </a:solidFill>
                <a:latin typeface="Constantia" panose="02030602050306030303" pitchFamily="18" charset="0"/>
              </a:rPr>
              <a:t/>
            </a:r>
            <a:br>
              <a:rPr lang="de-DE" sz="3600" dirty="0">
                <a:solidFill>
                  <a:schemeClr val="tx1"/>
                </a:solidFill>
                <a:latin typeface="Constantia" panose="02030602050306030303" pitchFamily="18" charset="0"/>
              </a:rPr>
            </a:br>
            <a:endParaRPr lang="de-DE" sz="3600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 flipV="1">
            <a:off x="971600" y="6324600"/>
            <a:ext cx="7715200" cy="200744"/>
          </a:xfrm>
        </p:spPr>
        <p:txBody>
          <a:bodyPr>
            <a:normAutofit fontScale="25000" lnSpcReduction="20000"/>
          </a:bodyPr>
          <a:lstStyle/>
          <a:p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4331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83568" y="1412776"/>
            <a:ext cx="8291264" cy="4320480"/>
          </a:xfrm>
        </p:spPr>
        <p:txBody>
          <a:bodyPr>
            <a:normAutofit/>
          </a:bodyPr>
          <a:lstStyle/>
          <a:p>
            <a:r>
              <a:rPr lang="de-DE" sz="4400" b="1" i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Alles </a:t>
            </a:r>
            <a:r>
              <a:rPr lang="de-DE" sz="4400" b="1" i="1" dirty="0">
                <a:solidFill>
                  <a:schemeClr val="tx1"/>
                </a:solidFill>
                <a:latin typeface="Constantia" panose="02030602050306030303" pitchFamily="18" charset="0"/>
              </a:rPr>
              <a:t>ist mir </a:t>
            </a:r>
            <a:r>
              <a:rPr lang="de-DE" sz="4400" b="1" i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erlaubt, </a:t>
            </a:r>
            <a:br>
              <a:rPr lang="de-DE" sz="4400" b="1" i="1" dirty="0" smtClean="0">
                <a:solidFill>
                  <a:schemeClr val="tx1"/>
                </a:solidFill>
                <a:latin typeface="Constantia" panose="02030602050306030303" pitchFamily="18" charset="0"/>
              </a:rPr>
            </a:br>
            <a:r>
              <a:rPr lang="de-DE" sz="4400" b="1" i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aber </a:t>
            </a:r>
            <a:r>
              <a:rPr lang="de-DE" sz="4400" b="1" i="1" dirty="0">
                <a:solidFill>
                  <a:schemeClr val="tx1"/>
                </a:solidFill>
                <a:latin typeface="Constantia" panose="02030602050306030303" pitchFamily="18" charset="0"/>
              </a:rPr>
              <a:t>nicht alles ist nützlich! </a:t>
            </a:r>
            <a:r>
              <a:rPr lang="de-DE" sz="4400" b="1" i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/>
            </a:r>
            <a:br>
              <a:rPr lang="de-DE" sz="4400" b="1" i="1" dirty="0" smtClean="0">
                <a:solidFill>
                  <a:schemeClr val="tx1"/>
                </a:solidFill>
                <a:latin typeface="Constantia" panose="02030602050306030303" pitchFamily="18" charset="0"/>
              </a:rPr>
            </a:br>
            <a:r>
              <a:rPr lang="de-DE" sz="4400" b="1" i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Alles </a:t>
            </a:r>
            <a:r>
              <a:rPr lang="de-DE" sz="4400" b="1" i="1" dirty="0">
                <a:solidFill>
                  <a:schemeClr val="tx1"/>
                </a:solidFill>
                <a:latin typeface="Constantia" panose="02030602050306030303" pitchFamily="18" charset="0"/>
              </a:rPr>
              <a:t>ist mir </a:t>
            </a:r>
            <a:r>
              <a:rPr lang="de-DE" sz="4400" b="1" i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erlaubt,  </a:t>
            </a:r>
            <a:br>
              <a:rPr lang="de-DE" sz="4400" b="1" i="1" dirty="0" smtClean="0">
                <a:solidFill>
                  <a:schemeClr val="tx1"/>
                </a:solidFill>
                <a:latin typeface="Constantia" panose="02030602050306030303" pitchFamily="18" charset="0"/>
              </a:rPr>
            </a:br>
            <a:r>
              <a:rPr lang="de-DE" sz="4400" b="1" i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aber </a:t>
            </a:r>
            <a:r>
              <a:rPr lang="de-DE" sz="4400" b="1" i="1" dirty="0">
                <a:solidFill>
                  <a:schemeClr val="tx1"/>
                </a:solidFill>
                <a:latin typeface="Constantia" panose="02030602050306030303" pitchFamily="18" charset="0"/>
              </a:rPr>
              <a:t>ich will mich von nichts beherrschen lassen! 	</a:t>
            </a:r>
            <a:r>
              <a:rPr lang="de-DE" sz="3600" b="1" i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1.Kor.6,12 </a:t>
            </a:r>
            <a:r>
              <a:rPr lang="de-DE" sz="3600" dirty="0">
                <a:solidFill>
                  <a:schemeClr val="tx1"/>
                </a:solidFill>
                <a:latin typeface="Constantia" panose="02030602050306030303" pitchFamily="18" charset="0"/>
              </a:rPr>
              <a:t/>
            </a:r>
            <a:br>
              <a:rPr lang="de-DE" sz="3600" dirty="0">
                <a:solidFill>
                  <a:schemeClr val="tx1"/>
                </a:solidFill>
                <a:latin typeface="Constantia" panose="02030602050306030303" pitchFamily="18" charset="0"/>
              </a:rPr>
            </a:br>
            <a:endParaRPr lang="de-DE" sz="3600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 flipV="1">
            <a:off x="971600" y="6324600"/>
            <a:ext cx="7715200" cy="200744"/>
          </a:xfrm>
        </p:spPr>
        <p:txBody>
          <a:bodyPr>
            <a:normAutofit fontScale="25000" lnSpcReduction="20000"/>
          </a:bodyPr>
          <a:lstStyle/>
          <a:p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410041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83568" y="704088"/>
            <a:ext cx="8003232" cy="1143000"/>
          </a:xfrm>
        </p:spPr>
        <p:txBody>
          <a:bodyPr/>
          <a:lstStyle/>
          <a:p>
            <a:r>
              <a:rPr lang="de-DE" dirty="0"/>
              <a:t> 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27584" y="2060848"/>
            <a:ext cx="7859216" cy="426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800" b="1" i="1" dirty="0" smtClean="0"/>
              <a:t>Wenn </a:t>
            </a:r>
            <a:r>
              <a:rPr lang="de-DE" sz="4800" b="1" i="1" dirty="0"/>
              <a:t>euch nun der Sohn frei macht, </a:t>
            </a:r>
          </a:p>
          <a:p>
            <a:pPr marL="0" indent="0">
              <a:buNone/>
            </a:pPr>
            <a:r>
              <a:rPr lang="de-DE" sz="4800" b="1" i="1" dirty="0" smtClean="0"/>
              <a:t>so </a:t>
            </a:r>
            <a:r>
              <a:rPr lang="de-DE" sz="4800" b="1" i="1" dirty="0"/>
              <a:t>seid ihr recht frei. </a:t>
            </a:r>
            <a:r>
              <a:rPr lang="de-DE" sz="4800" b="1" i="1" dirty="0" smtClean="0"/>
              <a:t>	</a:t>
            </a:r>
          </a:p>
          <a:p>
            <a:pPr marL="0" indent="0">
              <a:buNone/>
            </a:pPr>
            <a:r>
              <a:rPr lang="de-DE" sz="4800" b="1" i="1" dirty="0"/>
              <a:t>	</a:t>
            </a:r>
            <a:r>
              <a:rPr lang="de-DE" sz="4800" b="1" i="1" dirty="0" smtClean="0"/>
              <a:t>					</a:t>
            </a:r>
            <a:r>
              <a:rPr lang="de-DE" sz="3600" b="1" i="1" dirty="0" smtClean="0"/>
              <a:t>Joh. 8,36</a:t>
            </a:r>
            <a:endParaRPr lang="de-DE" sz="3600" dirty="0"/>
          </a:p>
          <a:p>
            <a:endParaRPr lang="de-DE" sz="4800" dirty="0"/>
          </a:p>
          <a:p>
            <a:pPr>
              <a:buClr>
                <a:schemeClr val="accent3"/>
              </a:buClr>
              <a:buNone/>
              <a:defRPr/>
            </a:pPr>
            <a:endParaRPr lang="de-DE" altLang="de-DE" sz="4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960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 dirty="0" smtClean="0"/>
              <a:t>Suchtverhalten </a:t>
            </a:r>
            <a:r>
              <a:rPr lang="de-DE" sz="4000" dirty="0"/>
              <a:t>ist keine Krankheit! </a:t>
            </a:r>
            <a:endParaRPr lang="de-DE" sz="4000" dirty="0" smtClean="0"/>
          </a:p>
          <a:p>
            <a:pPr marL="0" indent="0">
              <a:buNone/>
            </a:pPr>
            <a:r>
              <a:rPr lang="de-DE" sz="4000" dirty="0" smtClean="0"/>
              <a:t>Die </a:t>
            </a:r>
            <a:r>
              <a:rPr lang="de-DE" sz="4000" dirty="0"/>
              <a:t>Sucht ist ein bewusstes sündiges Verhalten, das ein </a:t>
            </a:r>
            <a:r>
              <a:rPr lang="de-DE" sz="4000" dirty="0" smtClean="0"/>
              <a:t>Mensch </a:t>
            </a:r>
            <a:r>
              <a:rPr lang="de-DE" sz="4000" dirty="0"/>
              <a:t>gewählt hat, aber aus dem er aus eigener Kraft nicht mehr herauskommt.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248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47248" cy="936104"/>
          </a:xfrm>
        </p:spPr>
        <p:txBody>
          <a:bodyPr>
            <a:normAutofit/>
          </a:bodyPr>
          <a:lstStyle/>
          <a:p>
            <a:r>
              <a:rPr lang="de-DE" sz="3600" dirty="0"/>
              <a:t>S</a:t>
            </a:r>
            <a:r>
              <a:rPr lang="de-DE" sz="3600" dirty="0" smtClean="0"/>
              <a:t>echs Hauptanzeichen für eine Sucht. 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576" y="2276872"/>
            <a:ext cx="7931224" cy="4032448"/>
          </a:xfrm>
        </p:spPr>
        <p:txBody>
          <a:bodyPr>
            <a:noAutofit/>
          </a:bodyPr>
          <a:lstStyle/>
          <a:p>
            <a:r>
              <a:rPr lang="de-DE" sz="3600" dirty="0" smtClean="0"/>
              <a:t>Suchtdruck</a:t>
            </a:r>
          </a:p>
          <a:p>
            <a:r>
              <a:rPr lang="de-DE" sz="3600" dirty="0" smtClean="0"/>
              <a:t>Kontrollverlust</a:t>
            </a:r>
          </a:p>
          <a:p>
            <a:r>
              <a:rPr lang="de-DE" sz="3600" dirty="0" smtClean="0"/>
              <a:t>Abstinenzunfähigkeit</a:t>
            </a:r>
          </a:p>
          <a:p>
            <a:r>
              <a:rPr lang="de-DE" sz="3600" dirty="0" smtClean="0"/>
              <a:t>Toleranzbildung</a:t>
            </a:r>
          </a:p>
          <a:p>
            <a:r>
              <a:rPr lang="de-DE" sz="3600" dirty="0" smtClean="0"/>
              <a:t>Entzugserscheinungen</a:t>
            </a:r>
          </a:p>
          <a:p>
            <a:r>
              <a:rPr lang="de-DE" sz="3600" dirty="0" smtClean="0"/>
              <a:t>Rückzug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95926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043608" y="704088"/>
            <a:ext cx="7643192" cy="1140736"/>
          </a:xfrm>
        </p:spPr>
        <p:txBody>
          <a:bodyPr>
            <a:normAutofit/>
          </a:bodyPr>
          <a:lstStyle/>
          <a:p>
            <a:r>
              <a:rPr lang="de-DE" dirty="0" smtClean="0"/>
              <a:t>Voraussetzungen zur Hilfe </a:t>
            </a: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043608" y="2276872"/>
            <a:ext cx="7643192" cy="4047728"/>
          </a:xfrm>
        </p:spPr>
        <p:txBody>
          <a:bodyPr/>
          <a:lstStyle/>
          <a:p>
            <a:endParaRPr lang="de-DE" sz="3600" dirty="0" smtClean="0"/>
          </a:p>
          <a:p>
            <a:r>
              <a:rPr lang="de-DE" sz="4000" dirty="0" smtClean="0"/>
              <a:t>Eingeständnis der Sucht</a:t>
            </a:r>
          </a:p>
          <a:p>
            <a:r>
              <a:rPr lang="de-DE" sz="4000" dirty="0" smtClean="0"/>
              <a:t>Wunsch, frei zu werden</a:t>
            </a:r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14096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Definition Seelsorge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/>
              <a:t>„Seelsorge ist das Bemühen, die menschliche Seele in die rechte Verbindung zu Gott zu bringen und von allen anderen Bindungen zu lösen.“ </a:t>
            </a:r>
            <a:r>
              <a:rPr lang="de-DE" sz="2400" dirty="0"/>
              <a:t>	</a:t>
            </a:r>
            <a:r>
              <a:rPr lang="de-DE" sz="2400" dirty="0" smtClean="0"/>
              <a:t>						Eberhard Platte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14211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043608" y="704088"/>
            <a:ext cx="7643192" cy="1140736"/>
          </a:xfrm>
        </p:spPr>
        <p:txBody>
          <a:bodyPr/>
          <a:lstStyle/>
          <a:p>
            <a:r>
              <a:rPr lang="de-DE" dirty="0" smtClean="0"/>
              <a:t>Wie helfen wir?</a:t>
            </a: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99592" y="2276872"/>
            <a:ext cx="7859216" cy="4047728"/>
          </a:xfrm>
        </p:spPr>
        <p:txBody>
          <a:bodyPr>
            <a:normAutofit/>
          </a:bodyPr>
          <a:lstStyle/>
          <a:p>
            <a:r>
              <a:rPr lang="de-DE" sz="4000" dirty="0" err="1" smtClean="0"/>
              <a:t>Eingebundensein</a:t>
            </a:r>
            <a:r>
              <a:rPr lang="de-DE" sz="4000" dirty="0" smtClean="0"/>
              <a:t> - Tagesstruktur</a:t>
            </a:r>
          </a:p>
          <a:p>
            <a:r>
              <a:rPr lang="de-DE" sz="4000" dirty="0" smtClean="0"/>
              <a:t>Rechenschaft geben</a:t>
            </a:r>
          </a:p>
          <a:p>
            <a:r>
              <a:rPr lang="de-DE" sz="4000" dirty="0" smtClean="0"/>
              <a:t>Entscheidung dagegen treffen – Vertrag</a:t>
            </a:r>
          </a:p>
          <a:p>
            <a:r>
              <a:rPr lang="de-DE" sz="4000" dirty="0" smtClean="0"/>
              <a:t>Grenzen setzen</a:t>
            </a:r>
          </a:p>
          <a:p>
            <a:endParaRPr lang="de-DE" sz="3600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56174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200</Words>
  <Application>Microsoft Office PowerPoint</Application>
  <PresentationFormat>Bildschirmpräsentation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Calibri</vt:lpstr>
      <vt:lpstr>Constantia</vt:lpstr>
      <vt:lpstr>Wingdings 2</vt:lpstr>
      <vt:lpstr>Hyperion</vt:lpstr>
      <vt:lpstr>Wege aus der Sucht</vt:lpstr>
      <vt:lpstr>Und saufet euch nicht voll Wein,  woraus ein unordentliches Leben folgt, sondern werdet voll Geistes.        Eph. 5,18  </vt:lpstr>
      <vt:lpstr>Alles ist mir erlaubt,  aber nicht alles ist nützlich!  Alles ist mir erlaubt,   aber ich will mich von nichts beherrschen lassen!  1.Kor.6,12  </vt:lpstr>
      <vt:lpstr>  </vt:lpstr>
      <vt:lpstr>PowerPoint-Präsentation</vt:lpstr>
      <vt:lpstr>Sechs Hauptanzeichen für eine Sucht. </vt:lpstr>
      <vt:lpstr>Voraussetzungen zur Hilfe </vt:lpstr>
      <vt:lpstr>Definition Seelsorge</vt:lpstr>
      <vt:lpstr>Wie helfen wir?</vt:lpstr>
      <vt:lpstr>Grenzen</vt:lpstr>
      <vt:lpstr>  Therapieeinrichtung – wann? 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Wege aus der Sucht</dc:title>
  <dc:creator>Admin</dc:creator>
  <cp:lastModifiedBy>Windows-Benutzer</cp:lastModifiedBy>
  <cp:revision>17</cp:revision>
  <cp:lastPrinted>2019-09-28T13:30:34Z</cp:lastPrinted>
  <dcterms:created xsi:type="dcterms:W3CDTF">2015-09-30T14:37:35Z</dcterms:created>
  <dcterms:modified xsi:type="dcterms:W3CDTF">2019-10-09T15:02:46Z</dcterms:modified>
</cp:coreProperties>
</file>